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3326" r:id="rId3"/>
    <p:sldId id="3349" r:id="rId5"/>
    <p:sldId id="3359" r:id="rId6"/>
    <p:sldId id="3421" r:id="rId7"/>
    <p:sldId id="3393" r:id="rId8"/>
    <p:sldId id="3434" r:id="rId9"/>
    <p:sldId id="3352" r:id="rId10"/>
    <p:sldId id="3377" r:id="rId11"/>
    <p:sldId id="3429" r:id="rId12"/>
    <p:sldId id="3430" r:id="rId13"/>
    <p:sldId id="3361" r:id="rId14"/>
    <p:sldId id="3351" r:id="rId15"/>
    <p:sldId id="3340" r:id="rId16"/>
  </p:sldIdLst>
  <p:sldSz cx="9001125" cy="5039995"/>
  <p:notesSz cx="7099300" cy="10234295"/>
  <p:custDataLst>
    <p:tags r:id="rId2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" userDrawn="1">
          <p15:clr>
            <a:srgbClr val="A4A3A4"/>
          </p15:clr>
        </p15:guide>
        <p15:guide id="2" orient="horz" pos="2924" userDrawn="1">
          <p15:clr>
            <a:srgbClr val="A4A3A4"/>
          </p15:clr>
        </p15:guide>
        <p15:guide id="3" pos="2863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pos="5248" userDrawn="1">
          <p15:clr>
            <a:srgbClr val="A4A3A4"/>
          </p15:clr>
        </p15:guide>
        <p15:guide id="6" pos="4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C00000"/>
    <a:srgbClr val="17406D"/>
    <a:srgbClr val="9933FF"/>
    <a:srgbClr val="009999"/>
    <a:srgbClr val="CCFFCC"/>
    <a:srgbClr val="BBE5E7"/>
    <a:srgbClr val="0070C0"/>
    <a:srgbClr val="FFFFC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9" autoAdjust="0"/>
    <p:restoredTop sz="88927" autoAdjust="0"/>
  </p:normalViewPr>
  <p:slideViewPr>
    <p:cSldViewPr showGuides="1">
      <p:cViewPr varScale="1">
        <p:scale>
          <a:sx n="113" d="100"/>
          <a:sy n="113" d="100"/>
        </p:scale>
        <p:origin x="80" y="148"/>
      </p:cViewPr>
      <p:guideLst>
        <p:guide orient="horz" pos="242"/>
        <p:guide orient="horz" pos="2924"/>
        <p:guide pos="2863"/>
        <p:guide pos="385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98" y="-84"/>
      </p:cViewPr>
      <p:guideLst>
        <p:guide orient="horz" pos="3223"/>
        <p:guide pos="2258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 noProof="1"/>
            </a:lvl1pPr>
          </a:lstStyle>
          <a:p>
            <a:fld id="{53CB15B2-6539-414E-885F-134AB7BAEF7A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23825" y="768350"/>
            <a:ext cx="685165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 noProof="1"/>
            </a:lvl1pPr>
          </a:lstStyle>
          <a:p>
            <a:fld id="{70CA4341-F6FF-475E-A543-0194832CB00B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04BB-4E7C-4696-ABE1-CB17E268D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最终采用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Verilog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语言直接描述硬件行为，由逻辑综合工具自动完成从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HDL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到门级电路的转换。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描述实现的功能，框图展示系统的输入、输出、功能模块、内部数据通路和重要的控制信号（包括必要的说明）。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每个模块的内部可进一步拆分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24885"/>
            <a:ext cx="675084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2647331"/>
            <a:ext cx="6750844" cy="1216909"/>
          </a:xfrm>
        </p:spPr>
        <p:txBody>
          <a:bodyPr/>
          <a:lstStyle>
            <a:lvl1pPr marL="0" indent="0" algn="ctr">
              <a:buNone/>
              <a:defRPr sz="1765"/>
            </a:lvl1pPr>
            <a:lvl2pPr marL="335915" indent="0" algn="ctr">
              <a:buNone/>
              <a:defRPr sz="1470"/>
            </a:lvl2pPr>
            <a:lvl3pPr marL="671830" indent="0" algn="ctr">
              <a:buNone/>
              <a:defRPr sz="1325"/>
            </a:lvl3pPr>
            <a:lvl4pPr marL="1008380" indent="0" algn="ctr">
              <a:buNone/>
              <a:defRPr sz="1175"/>
            </a:lvl4pPr>
            <a:lvl5pPr marL="1344295" indent="0" algn="ctr">
              <a:buNone/>
              <a:defRPr sz="1175"/>
            </a:lvl5pPr>
            <a:lvl6pPr marL="1680210" indent="0" algn="ctr">
              <a:buNone/>
              <a:defRPr sz="1175"/>
            </a:lvl6pPr>
            <a:lvl7pPr marL="2016125" indent="0" algn="ctr">
              <a:buNone/>
              <a:defRPr sz="1175"/>
            </a:lvl7pPr>
            <a:lvl8pPr marL="2352040" indent="0" algn="ctr">
              <a:buNone/>
              <a:defRPr sz="1175"/>
            </a:lvl8pPr>
            <a:lvl9pPr marL="2688590" indent="0" algn="ctr">
              <a:buNone/>
              <a:defRPr sz="117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E8E1-2156-44D8-985A-B7DE18793C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B3F3-2A3A-4B2D-BA10-444E796010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68350"/>
            <a:ext cx="19408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7" y="268350"/>
            <a:ext cx="5710089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9" y="1256579"/>
            <a:ext cx="776347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9" y="3373044"/>
            <a:ext cx="7763470" cy="1102568"/>
          </a:xfrm>
        </p:spPr>
        <p:txBody>
          <a:bodyPr/>
          <a:lstStyle>
            <a:lvl1pPr marL="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1pPr>
            <a:lvl2pPr marL="335915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83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00838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4pPr>
            <a:lvl5pPr marL="134429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6pPr>
            <a:lvl7pPr marL="201612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7pPr>
            <a:lvl8pPr marL="235204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8pPr>
            <a:lvl9pPr marL="268859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341750"/>
            <a:ext cx="3825478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268350"/>
            <a:ext cx="7763470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00" y="1235577"/>
            <a:ext cx="3807897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8380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8590" indent="0">
              <a:buNone/>
              <a:defRPr sz="117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00" y="1841114"/>
            <a:ext cx="380789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819" y="1235577"/>
            <a:ext cx="3826651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8380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8590" indent="0">
              <a:buNone/>
              <a:defRPr sz="117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819" y="1841114"/>
            <a:ext cx="3826651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650" y="725712"/>
            <a:ext cx="4556820" cy="3581889"/>
          </a:xfrm>
        </p:spPr>
        <p:txBody>
          <a:bodyPr/>
          <a:lstStyle>
            <a:lvl1pPr>
              <a:defRPr sz="2350"/>
            </a:lvl1pPr>
            <a:lvl2pPr>
              <a:defRPr sz="2060"/>
            </a:lvl2pPr>
            <a:lvl3pPr>
              <a:defRPr sz="1765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8380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859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00" y="336021"/>
            <a:ext cx="2903097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6650" y="725712"/>
            <a:ext cx="4556820" cy="3581889"/>
          </a:xfrm>
        </p:spPr>
        <p:txBody>
          <a:bodyPr anchor="t"/>
          <a:lstStyle>
            <a:lvl1pPr marL="0" indent="0">
              <a:buNone/>
              <a:defRPr sz="2350"/>
            </a:lvl1pPr>
            <a:lvl2pPr marL="335915" indent="0">
              <a:buNone/>
              <a:defRPr sz="2060"/>
            </a:lvl2pPr>
            <a:lvl3pPr marL="671830" indent="0">
              <a:buNone/>
              <a:defRPr sz="1765"/>
            </a:lvl3pPr>
            <a:lvl4pPr marL="1008380" indent="0">
              <a:buNone/>
              <a:defRPr sz="1470"/>
            </a:lvl4pPr>
            <a:lvl5pPr marL="1344295" indent="0">
              <a:buNone/>
              <a:defRPr sz="1470"/>
            </a:lvl5pPr>
            <a:lvl6pPr marL="1680210" indent="0">
              <a:buNone/>
              <a:defRPr sz="1470"/>
            </a:lvl6pPr>
            <a:lvl7pPr marL="2016125" indent="0">
              <a:buNone/>
              <a:defRPr sz="1470"/>
            </a:lvl7pPr>
            <a:lvl8pPr marL="2352040" indent="0">
              <a:buNone/>
              <a:defRPr sz="1470"/>
            </a:lvl8pPr>
            <a:lvl9pPr marL="2688590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00" y="1512094"/>
            <a:ext cx="2903097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8380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859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28" y="268350"/>
            <a:ext cx="776347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28" y="1341750"/>
            <a:ext cx="776347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827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623" y="4671624"/>
            <a:ext cx="303788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045" y="4671624"/>
            <a:ext cx="202525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71830" rtl="0" eaLnBrk="1" latinLnBrk="0" hangingPunct="1">
        <a:lnSpc>
          <a:spcPct val="90000"/>
        </a:lnSpc>
        <a:spcBef>
          <a:spcPct val="0"/>
        </a:spcBef>
        <a:buNone/>
        <a:defRPr sz="32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275" indent="-168275" algn="l" defTabSz="671830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020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848485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184400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856230" indent="-168275" algn="l" defTabSz="671830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1pPr>
      <a:lvl2pPr marL="33591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2pPr>
      <a:lvl3pPr marL="67183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3pPr>
      <a:lvl4pPr marL="100838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34429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01612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35204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68859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78" y="4392312"/>
            <a:ext cx="2873085" cy="320828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92606" y="1223679"/>
            <a:ext cx="5630160" cy="226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实验六 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综合实验：简易计算器设计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645" dirty="0">
              <a:solidFill>
                <a:srgbClr val="17406D"/>
              </a:solidFill>
              <a:latin typeface="楷体" panose="02010609060101010101" pitchFamily="49" charset="-122"/>
              <a:ea typeface="楷体" panose="02010609060101010101" pitchFamily="49" charset="-122"/>
              <a:cs typeface="Aharoni" panose="02010803020104030203" pitchFamily="2" charset="-79"/>
            </a:endParaRPr>
          </a:p>
          <a:p>
            <a:pPr algn="ctr"/>
            <a:endParaRPr lang="zh-CN" altLang="en-US" sz="1765" b="1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9" name="TextBox 10"/>
          <p:cNvSpPr txBox="1"/>
          <p:nvPr/>
        </p:nvSpPr>
        <p:spPr>
          <a:xfrm>
            <a:off x="252095" y="71755"/>
            <a:ext cx="4600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附加题：两点要求都要实现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324485" y="1151890"/>
            <a:ext cx="4539615" cy="2240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实时显示输入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结果存储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8" name="TextBox 10"/>
          <p:cNvSpPr txBox="1"/>
          <p:nvPr/>
        </p:nvSpPr>
        <p:spPr>
          <a:xfrm>
            <a:off x="288210" y="143958"/>
            <a:ext cx="21241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验收要求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6460" y="168025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88290" y="864235"/>
            <a:ext cx="7020560" cy="304546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2000">
                <a:solidFill>
                  <a:srgbClr val="17406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10803020104030203" pitchFamily="2" charset="-79"/>
              </a:defRPr>
            </a:lvl1pPr>
          </a:lstStyle>
          <a:p>
            <a:pPr marL="342900" indent="-342900" algn="l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q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上板检查、代码检查（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q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实验报告提交（3分），报告请按模板要求写</a:t>
            </a:r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zh-CN" altLang="en-US" sz="2000" dirty="0">
              <a:solidFill>
                <a:srgbClr val="17406D"/>
              </a:solidFill>
              <a:latin typeface="Cambria Math" panose="02040503050406030204" pitchFamily="18" charset="0"/>
              <a:ea typeface="Cambria Math" panose="02040503050406030204" pitchFamily="18" charset="0"/>
              <a:cs typeface="Aharoni" panose="02010803020104030203" pitchFamily="2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8" name="TextBox 10"/>
          <p:cNvSpPr txBox="1"/>
          <p:nvPr/>
        </p:nvSpPr>
        <p:spPr>
          <a:xfrm>
            <a:off x="288210" y="143958"/>
            <a:ext cx="21241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提交要求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6460" y="168025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88210" y="864018"/>
            <a:ext cx="7020586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17406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10803020104030203" pitchFamily="2" charset="-79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提交时间：见作业提交系统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注意：如有出现雷同，雷同者均不得分！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V="1">
            <a:off x="7308796" y="3429780"/>
            <a:ext cx="1610533" cy="1610533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V="1">
            <a:off x="6876760" y="3322015"/>
            <a:ext cx="1651665" cy="1651664"/>
          </a:xfrm>
          <a:prstGeom prst="line">
            <a:avLst/>
          </a:prstGeom>
          <a:noFill/>
          <a:ln w="50800" cap="rnd" cmpd="sng" algn="ctr">
            <a:gradFill>
              <a:gsLst>
                <a:gs pos="8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 flipV="1">
            <a:off x="7596820" y="2592162"/>
            <a:ext cx="1368114" cy="1368115"/>
          </a:xfrm>
          <a:prstGeom prst="line">
            <a:avLst/>
          </a:prstGeom>
          <a:noFill/>
          <a:ln w="38100" cap="rnd" cmpd="sng" algn="ctr">
            <a:gradFill>
              <a:gsLst>
                <a:gs pos="0">
                  <a:srgbClr val="17406D">
                    <a:alpha val="0"/>
                  </a:srgbClr>
                </a:gs>
                <a:gs pos="50000">
                  <a:srgbClr val="17406D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78" y="4392312"/>
            <a:ext cx="2873085" cy="320828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2628133" y="2015228"/>
            <a:ext cx="388832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开始实验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2" name="TextBox 10"/>
          <p:cNvSpPr txBox="1"/>
          <p:nvPr/>
        </p:nvSpPr>
        <p:spPr>
          <a:xfrm>
            <a:off x="288210" y="143958"/>
            <a:ext cx="21241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10"/>
          <p:cNvSpPr txBox="1"/>
          <p:nvPr/>
        </p:nvSpPr>
        <p:spPr>
          <a:xfrm>
            <a:off x="405221" y="864018"/>
            <a:ext cx="82806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（1）掌握自顶向下(Top-Down)的结构化设计方法；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（2）运用Verilog语言完成数字系统设计，锻炼对具有一定复杂度和规模的问题的分析与求解能力。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9" name="TextBox 10"/>
          <p:cNvSpPr txBox="1"/>
          <p:nvPr/>
        </p:nvSpPr>
        <p:spPr>
          <a:xfrm>
            <a:off x="252015" y="71568"/>
            <a:ext cx="21241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180340" y="789305"/>
            <a:ext cx="8606790" cy="4238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设计一个十进制正整数计算器，支持加、减、乘、除 4 种运算，且支持连续运算功能；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功能说明：</a:t>
            </a:r>
            <a:endParaRPr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按键开关S1为异步复位信号，S1按下时，系统被复位等待数据输入</a:t>
            </a: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按键开关S2为每次计算启动信号（类似计算器的“等于号”功能）</a:t>
            </a: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操作数由4*4矩阵键盘输入；</a:t>
            </a: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输入数据范围为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2位十进制正整数</a:t>
            </a: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；</a:t>
            </a: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运算操作由ABCD代替，分别代表加、减、乘、除；</a:t>
            </a: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9" name="TextBox 10"/>
          <p:cNvSpPr txBox="1"/>
          <p:nvPr/>
        </p:nvSpPr>
        <p:spPr>
          <a:xfrm>
            <a:off x="252015" y="71568"/>
            <a:ext cx="21241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180340" y="789305"/>
            <a:ext cx="8640445" cy="303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连续运算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功能举例：先输入1+2，按下S2算出结果为3，再输入+3，跟上一步算出的结果直接计算，得到结果是6；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计算结果输出到数码管上，输出要求4个数码管显示，能显示2位十进制乘以2位十进制的结果；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输入数据范围为2位十进制数；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其他未说明的细节可自己决定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90" y="144145"/>
            <a:ext cx="6711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2" name="calculator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262" y="1008030"/>
            <a:ext cx="6307609" cy="354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88290" y="144145"/>
            <a:ext cx="6711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实验原理：</a:t>
            </a:r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自顶向下的结构化设计方法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196750" y="2448123"/>
            <a:ext cx="4085843" cy="21288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0958" y="847722"/>
            <a:ext cx="83688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6692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从顶层模块开始，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先确定好顶层模块的输入输出和内部的逻辑功能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，然后逐层分解成更小的功能模块，总体的设计步骤就是“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自顶向下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模块划分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逐层细化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”，直到子模块的功能较为纯粹、单一。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8" name="TextBox 10"/>
          <p:cNvSpPr txBox="1"/>
          <p:nvPr/>
        </p:nvSpPr>
        <p:spPr>
          <a:xfrm>
            <a:off x="288290" y="144145"/>
            <a:ext cx="6492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实验原理：</a:t>
            </a:r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结构化设计规范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850" y="1079500"/>
            <a:ext cx="8125460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7406D"/>
                </a:solidFill>
                <a:latin typeface="楷体" panose="02010609060101010101" pitchFamily="49" charset="-122"/>
                <a:ea typeface="楷体" panose="02010609060101010101" pitchFamily="49" charset="-122"/>
                <a:cs typeface="Aharoni" panose="02010803020104030203" pitchFamily="2" charset="-79"/>
              </a:rPr>
              <a:t> </a:t>
            </a:r>
            <a:r>
              <a:rPr lang="zh-CN" altLang="en-US" sz="1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结构化设计的基本单位是模块，每个模块的组成可以遵循以下规则：</a:t>
            </a:r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（1）在设计中至少被使用两次的逻辑，该逻辑采用实例化方式重用，为增加代码的易读性和整洁性，可将其封装成模块，如译码器、多路选择器等；</a:t>
            </a:r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（2）功能明确，与其他模块解耦，封装成独立模块，如消抖模块等；</a:t>
            </a:r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（3）现有的一个模块达到了数千行代码的规模，将其拆分成若干和小模块；</a:t>
            </a:r>
            <a:endParaRPr lang="zh-CN" altLang="en-US" sz="1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（4）一个文件中只包含一个模块，便于后期代码维护。</a:t>
            </a:r>
            <a:endParaRPr lang="zh-CN" altLang="en-US" dirty="0">
              <a:solidFill>
                <a:srgbClr val="17406D"/>
              </a:solidFill>
              <a:latin typeface="楷体" panose="02010609060101010101" pitchFamily="49" charset="-122"/>
              <a:ea typeface="楷体" panose="02010609060101010101" pitchFamily="49" charset="-122"/>
              <a:cs typeface="Aharoni" panose="02010803020104030203" pitchFamily="2" charset="-79"/>
            </a:endParaRPr>
          </a:p>
          <a:p>
            <a:endParaRPr lang="zh-CN" altLang="en-US" dirty="0">
              <a:solidFill>
                <a:srgbClr val="17406D"/>
              </a:solidFill>
              <a:latin typeface="楷体" panose="02010609060101010101" pitchFamily="49" charset="-122"/>
              <a:ea typeface="楷体" panose="0201060906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8" name="TextBox 10"/>
          <p:cNvSpPr txBox="1"/>
          <p:nvPr/>
        </p:nvSpPr>
        <p:spPr>
          <a:xfrm>
            <a:off x="288290" y="144145"/>
            <a:ext cx="3839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实验原理：硬件框图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267574" y="2303017"/>
            <a:ext cx="250194" cy="50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3855" tIns="61928" rIns="123855" bIns="61928" numCol="1" anchor="ctr" anchorCtr="0" compatLnSpc="1">
            <a:spAutoFit/>
          </a:bodyPr>
          <a:lstStyle/>
          <a:p>
            <a:endParaRPr lang="en-US" sz="244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内容占位符 3"/>
          <p:cNvSpPr txBox="1"/>
          <p:nvPr/>
        </p:nvSpPr>
        <p:spPr>
          <a:xfrm>
            <a:off x="108196" y="720006"/>
            <a:ext cx="11110305" cy="2842269"/>
          </a:xfrm>
          <a:prstGeom prst="rect">
            <a:avLst/>
          </a:prstGeom>
        </p:spPr>
        <p:txBody>
          <a:bodyPr vert="horz" wrap="square" lIns="91028" tIns="45514" rIns="91028" bIns="45514" rtlCol="0" anchor="t">
            <a:noAutofit/>
          </a:bodyPr>
          <a:lstStyle>
            <a:lvl1pPr marL="168275" indent="-168275" algn="l" defTabSz="67183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20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190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0105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4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6020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1935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8485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4400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315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6230" indent="-168275" algn="l" defTabSz="671830" rtl="0" eaLnBrk="1" latinLnBrk="0" hangingPunct="1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  <a:defRPr sz="13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69290" eaLnBrk="0" hangingPunct="0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硬件框图体现所有模块，与</a:t>
            </a:r>
            <a:r>
              <a:rPr lang="en-US" altLang="zh-CN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Verilog</a:t>
            </a: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顶层模块对应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宋体" panose="02010600030101010101" pitchFamily="2" charset="-122"/>
            </a:endParaRPr>
          </a:p>
          <a:p>
            <a:pPr marL="342900" indent="-342900" defTabSz="669290" eaLnBrk="0" hangingPunct="0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宋体" panose="02010600030101010101" pitchFamily="2" charset="-122"/>
              </a:rPr>
              <a:t>规范：模块名、信号名、信号方向、信号位宽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宋体" panose="02010600030101010101" pitchFamily="2" charset="-122"/>
            </a:endParaRPr>
          </a:p>
          <a:p>
            <a:pPr marL="342900" indent="-342900" defTabSz="669290" eaLnBrk="0" hangingPunct="0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数码管控制器框图示例</a:t>
            </a:r>
            <a:endParaRPr lang="zh-CN" altLang="en-US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6771" y="2325441"/>
            <a:ext cx="4860218" cy="20669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66700">
              <a:defRPr sz="2000">
                <a:solidFill>
                  <a:srgbClr val="17406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10803020104030203" pitchFamily="2" charset="-79"/>
              </a:defRPr>
            </a:lvl1pPr>
          </a:lstStyle>
          <a:p>
            <a:pPr marL="341630" indent="-341630" algn="just">
              <a:lnSpc>
                <a:spcPct val="150000"/>
              </a:lnSpc>
              <a:spcBef>
                <a:spcPts val="815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系统分为</a:t>
            </a: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个子模块：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1630" indent="-341630" algn="just">
              <a:lnSpc>
                <a:spcPct val="150000"/>
              </a:lnSpc>
              <a:spcBef>
                <a:spcPts val="815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time_counter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：十进制计数器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1630" indent="-341630" algn="just">
              <a:lnSpc>
                <a:spcPct val="150000"/>
              </a:lnSpc>
              <a:spcBef>
                <a:spcPts val="815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button_counter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：按键计数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1630" indent="-341630" algn="just">
              <a:lnSpc>
                <a:spcPct val="150000"/>
              </a:lnSpc>
              <a:spcBef>
                <a:spcPts val="815"/>
              </a:spcBef>
              <a:buClr>
                <a:srgbClr val="00000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led_controller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：数码管控制器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  <p:pic>
        <p:nvPicPr>
          <p:cNvPr id="2" name="图片 1" descr="数码管控制器框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" y="2376170"/>
            <a:ext cx="3929380" cy="2296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42216" y="720006"/>
            <a:ext cx="8406700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rgbClr val="17406D"/>
                </a:gs>
                <a:gs pos="100000">
                  <a:srgbClr val="17406D">
                    <a:alpha val="11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9" name="TextBox 10"/>
          <p:cNvSpPr txBox="1"/>
          <p:nvPr/>
        </p:nvSpPr>
        <p:spPr>
          <a:xfrm>
            <a:off x="252095" y="71755"/>
            <a:ext cx="3040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系统时钟降频</a:t>
            </a:r>
            <a:endParaRPr lang="zh-CN" altLang="en-US" sz="28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180340" y="789305"/>
            <a:ext cx="7693660" cy="4238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除法（*）综合出来的电路延时比较大，可能在100MHz时钟下无法稳定工作，可以适当降低电路的运行频率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系统时钟的降频应用时钟IP核实现，具体使用见“实验原理”第3节。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endParaRPr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8" y="275003"/>
            <a:ext cx="1968668" cy="21983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bt578455"/>
  <p:tag name="KSO_WPP_MARK_KEY" val="8f1a0b45-ff7a-4b6d-8044-fc29be689d85"/>
  <p:tag name="COMMONDATA" val="eyJoZGlkIjoiZTBlNWM1YzJkNTFiMzQ0MjViMjRjMjhjZTcwYmMwN2EifQ==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1011</Words>
  <Application>WPS 演示</Application>
  <PresentationFormat>自定义</PresentationFormat>
  <Paragraphs>80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楷体</vt:lpstr>
      <vt:lpstr>Aharoni</vt:lpstr>
      <vt:lpstr>Yu Gothic UI Semibold</vt:lpstr>
      <vt:lpstr>Wingdings</vt:lpstr>
      <vt:lpstr>黑体</vt:lpstr>
      <vt:lpstr>Cambria Math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>郑海刚</cp:lastModifiedBy>
  <cp:revision>177</cp:revision>
  <dcterms:created xsi:type="dcterms:W3CDTF">2017-05-21T03:30:00Z</dcterms:created>
  <dcterms:modified xsi:type="dcterms:W3CDTF">2023-11-21T06:24:04Z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479E8A28609545CA96DDDAA71AC44C29</vt:lpwstr>
  </property>
  <property fmtid="{D5CDD505-2E9C-101B-9397-08002B2CF9AE}" pid="3" name="KSOProductBuildVer">
    <vt:lpwstr>2052-12.1.0.15712</vt:lpwstr>
  </property>
</Properties>
</file>